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32" roundtripDataSignature="AMtx7mhT55qHykOf8P1YeG0wkN4GAQO0j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7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7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Google Shape;14;p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6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7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7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8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Bookman Old Style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4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4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4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4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4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1" name="Google Shape;41;p4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2" name="Google Shape;42;p4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4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4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8" name="Google Shape;48;p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9" name="Google Shape;49;p4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4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4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4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4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4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4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4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4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Bookman Old Style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64" name="Google Shape;64;p4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4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Bookman Old Style"/>
              <a:buNone/>
              <a:defRPr b="0" i="0" sz="4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36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8" name="Google Shape;8;p3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9" name="Google Shape;9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/>
        </p:txBody>
      </p:sp>
      <p:sp>
        <p:nvSpPr>
          <p:cNvPr id="10" name="Google Shape;10;p3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g"/><Relationship Id="rId4" Type="http://schemas.openxmlformats.org/officeDocument/2006/relationships/image" Target="../media/image10.png"/><Relationship Id="rId5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intranet2.fmvz.unam.mx/imagenolog%C3%ADa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685800" y="2492896"/>
            <a:ext cx="7772400" cy="1944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2000"/>
              <a:buFont typeface="Bookman Old Style"/>
              <a:buNone/>
            </a:pPr>
            <a:r>
              <a:rPr b="1" lang="es-MX" sz="200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PAPIME PE 207509</a:t>
            </a:r>
            <a:br>
              <a:rPr b="1" lang="es-MX" sz="200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b="1" lang="es-MX" sz="200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“</a:t>
            </a:r>
            <a:r>
              <a:rPr b="1" lang="es-MX" sz="2000">
                <a:latin typeface="Bookman Old Style"/>
                <a:ea typeface="Bookman Old Style"/>
                <a:cs typeface="Bookman Old Style"/>
                <a:sym typeface="Bookman Old Style"/>
              </a:rPr>
              <a:t>Sistema de información para mejorar la enseñanza y el servicio en la sección de imagenología del Hospital Veterinario de Especialidades de la FMVZ</a:t>
            </a:r>
            <a:r>
              <a:rPr b="1" lang="es-MX" sz="2000">
                <a:solidFill>
                  <a:srgbClr val="00B05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”</a:t>
            </a:r>
            <a:endParaRPr b="1" sz="2000">
              <a:solidFill>
                <a:srgbClr val="00B050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79512" y="6021288"/>
            <a:ext cx="8352928" cy="576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s-MX"/>
              <a:t>Rosa E. Méndez, Joaquín Aguilar, Álvaro Pérez, Ricardo Manríquez, Patricia Izquierdo Uribe, Lourdes Arias Cisneros.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7504" y="13289"/>
            <a:ext cx="2189232" cy="2189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23928" y="848312"/>
            <a:ext cx="1636324" cy="1399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960987" y="41564"/>
            <a:ext cx="2143125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0"/>
          <p:cNvPicPr preferRelativeResize="0"/>
          <p:nvPr/>
        </p:nvPicPr>
        <p:blipFill rotWithShape="1">
          <a:blip r:embed="rId3">
            <a:alphaModFix/>
          </a:blip>
          <a:srcRect b="24242" l="21034" r="23488" t="15040"/>
          <a:stretch/>
        </p:blipFill>
        <p:spPr>
          <a:xfrm>
            <a:off x="691948" y="1916832"/>
            <a:ext cx="7840492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INCLUYE LISTA DE RAZAS DE PERROS 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INCLUYE LISTA DE RAZAS DE  GATOS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151" name="Google Shape;151;p11"/>
          <p:cNvPicPr preferRelativeResize="0"/>
          <p:nvPr/>
        </p:nvPicPr>
        <p:blipFill rotWithShape="1">
          <a:blip r:embed="rId3">
            <a:alphaModFix/>
          </a:blip>
          <a:srcRect b="16531" l="14085" r="17366" t="14762"/>
          <a:stretch/>
        </p:blipFill>
        <p:spPr>
          <a:xfrm>
            <a:off x="117580" y="1628800"/>
            <a:ext cx="8918916" cy="50260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2"/>
          <p:cNvPicPr preferRelativeResize="0"/>
          <p:nvPr/>
        </p:nvPicPr>
        <p:blipFill rotWithShape="1">
          <a:blip r:embed="rId3">
            <a:alphaModFix/>
          </a:blip>
          <a:srcRect b="5303" l="18517" r="19312" t="17235"/>
          <a:stretch/>
        </p:blipFill>
        <p:spPr>
          <a:xfrm>
            <a:off x="731556" y="1361008"/>
            <a:ext cx="7800884" cy="546473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SELECCIÓN DEL ESTUDIO A REALIZAR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13"/>
          <p:cNvPicPr preferRelativeResize="0"/>
          <p:nvPr/>
        </p:nvPicPr>
        <p:blipFill rotWithShape="1">
          <a:blip r:embed="rId3">
            <a:alphaModFix/>
          </a:blip>
          <a:srcRect b="5377" l="10394" r="11473" t="15245"/>
          <a:stretch/>
        </p:blipFill>
        <p:spPr>
          <a:xfrm>
            <a:off x="12964" y="1277353"/>
            <a:ext cx="9061904" cy="51759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INGRESO DATOS DE CITA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CONSULTA DE LA AGENDA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169" name="Google Shape;169;p14"/>
          <p:cNvPicPr preferRelativeResize="0"/>
          <p:nvPr/>
        </p:nvPicPr>
        <p:blipFill rotWithShape="1">
          <a:blip r:embed="rId3">
            <a:alphaModFix/>
          </a:blip>
          <a:srcRect b="21955" l="22305" r="22501" t="10101"/>
          <a:stretch/>
        </p:blipFill>
        <p:spPr>
          <a:xfrm>
            <a:off x="961540" y="1700808"/>
            <a:ext cx="7282868" cy="504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EJEMPLO DE UNA PÁGINA DE LA AGENDA</a:t>
            </a:r>
            <a:endParaRPr b="1">
              <a:solidFill>
                <a:srgbClr val="FFC000"/>
              </a:solidFill>
            </a:endParaRPr>
          </a:p>
        </p:txBody>
      </p:sp>
      <p:grpSp>
        <p:nvGrpSpPr>
          <p:cNvPr id="175" name="Google Shape;175;p15"/>
          <p:cNvGrpSpPr/>
          <p:nvPr/>
        </p:nvGrpSpPr>
        <p:grpSpPr>
          <a:xfrm>
            <a:off x="824362" y="1628800"/>
            <a:ext cx="7564062" cy="5123745"/>
            <a:chOff x="824362" y="1628800"/>
            <a:chExt cx="7564062" cy="5123745"/>
          </a:xfrm>
        </p:grpSpPr>
        <p:pic>
          <p:nvPicPr>
            <p:cNvPr id="176" name="Google Shape;176;p15"/>
            <p:cNvPicPr preferRelativeResize="0"/>
            <p:nvPr/>
          </p:nvPicPr>
          <p:blipFill rotWithShape="1">
            <a:blip r:embed="rId3">
              <a:alphaModFix/>
            </a:blip>
            <a:srcRect b="4734" l="10263" r="18902" t="9922"/>
            <a:stretch/>
          </p:blipFill>
          <p:spPr>
            <a:xfrm>
              <a:off x="824362" y="1628800"/>
              <a:ext cx="7564062" cy="512374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15"/>
            <p:cNvSpPr/>
            <p:nvPr/>
          </p:nvSpPr>
          <p:spPr>
            <a:xfrm>
              <a:off x="2195736" y="2636912"/>
              <a:ext cx="792088" cy="411563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6876256" y="2636912"/>
              <a:ext cx="720080" cy="4115633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CONSULTA DE INFORMES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184" name="Google Shape;184;p16"/>
          <p:cNvPicPr preferRelativeResize="0"/>
          <p:nvPr/>
        </p:nvPicPr>
        <p:blipFill rotWithShape="1">
          <a:blip r:embed="rId3">
            <a:alphaModFix/>
          </a:blip>
          <a:srcRect b="40152" l="22533" r="22694" t="10119"/>
          <a:stretch/>
        </p:blipFill>
        <p:spPr>
          <a:xfrm>
            <a:off x="19315" y="1916832"/>
            <a:ext cx="9028136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6"/>
          <p:cNvSpPr txBox="1"/>
          <p:nvPr/>
        </p:nvSpPr>
        <p:spPr>
          <a:xfrm>
            <a:off x="5580112" y="4653136"/>
            <a:ext cx="230425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Se escribe el identificador del paciente</a:t>
            </a:r>
            <a:endParaRPr b="1"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86" name="Google Shape;186;p16"/>
          <p:cNvSpPr/>
          <p:nvPr/>
        </p:nvSpPr>
        <p:spPr>
          <a:xfrm>
            <a:off x="5220072" y="4365104"/>
            <a:ext cx="216024" cy="432048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ESTUDIOS REALIZADOS AL PACIENTE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192" name="Google Shape;192;p17"/>
          <p:cNvPicPr preferRelativeResize="0"/>
          <p:nvPr/>
        </p:nvPicPr>
        <p:blipFill rotWithShape="1">
          <a:blip r:embed="rId3">
            <a:alphaModFix/>
          </a:blip>
          <a:srcRect b="46627" l="22534" r="22805" t="9920"/>
          <a:stretch/>
        </p:blipFill>
        <p:spPr>
          <a:xfrm>
            <a:off x="179511" y="1556792"/>
            <a:ext cx="8861257" cy="39604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ORDEN DE RADIOLOGÍA</a:t>
            </a:r>
            <a:endParaRPr b="1">
              <a:solidFill>
                <a:srgbClr val="FFC000"/>
              </a:solidFill>
            </a:endParaRPr>
          </a:p>
        </p:txBody>
      </p:sp>
      <p:grpSp>
        <p:nvGrpSpPr>
          <p:cNvPr id="198" name="Google Shape;198;p18"/>
          <p:cNvGrpSpPr/>
          <p:nvPr/>
        </p:nvGrpSpPr>
        <p:grpSpPr>
          <a:xfrm>
            <a:off x="179396" y="1556792"/>
            <a:ext cx="8569068" cy="5183758"/>
            <a:chOff x="35380" y="1556792"/>
            <a:chExt cx="8569068" cy="5183758"/>
          </a:xfrm>
        </p:grpSpPr>
        <p:pic>
          <p:nvPicPr>
            <p:cNvPr id="199" name="Google Shape;199;p18"/>
            <p:cNvPicPr preferRelativeResize="0"/>
            <p:nvPr/>
          </p:nvPicPr>
          <p:blipFill rotWithShape="1">
            <a:blip r:embed="rId3">
              <a:alphaModFix/>
            </a:blip>
            <a:srcRect b="13085" l="7357" r="23378" t="12387"/>
            <a:stretch/>
          </p:blipFill>
          <p:spPr>
            <a:xfrm>
              <a:off x="35380" y="1556792"/>
              <a:ext cx="8569068" cy="518375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Google Shape;200;p18"/>
            <p:cNvSpPr/>
            <p:nvPr/>
          </p:nvSpPr>
          <p:spPr>
            <a:xfrm>
              <a:off x="3851920" y="3573016"/>
              <a:ext cx="2808312" cy="36004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  <p:sp>
          <p:nvSpPr>
            <p:cNvPr id="201" name="Google Shape;201;p18"/>
            <p:cNvSpPr/>
            <p:nvPr/>
          </p:nvSpPr>
          <p:spPr>
            <a:xfrm>
              <a:off x="2267744" y="6525344"/>
              <a:ext cx="1224136" cy="215206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Bookman Old Style"/>
                <a:ea typeface="Bookman Old Style"/>
                <a:cs typeface="Bookman Old Style"/>
                <a:sym typeface="Bookman Old Style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INFORME RADIOGRÁFICO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207" name="Google Shape;207;p19"/>
          <p:cNvPicPr preferRelativeResize="0"/>
          <p:nvPr/>
        </p:nvPicPr>
        <p:blipFill rotWithShape="1">
          <a:blip r:embed="rId3">
            <a:alphaModFix/>
          </a:blip>
          <a:srcRect b="11232" l="5367" r="32960" t="9187"/>
          <a:stretch/>
        </p:blipFill>
        <p:spPr>
          <a:xfrm>
            <a:off x="1187624" y="1618990"/>
            <a:ext cx="7060573" cy="5122377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9"/>
          <p:cNvSpPr txBox="1"/>
          <p:nvPr/>
        </p:nvSpPr>
        <p:spPr>
          <a:xfrm>
            <a:off x="2195736" y="1916832"/>
            <a:ext cx="2376264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Interpretación radiográfica</a:t>
            </a:r>
            <a:endParaRPr b="1"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09" name="Google Shape;209;p19"/>
          <p:cNvSpPr/>
          <p:nvPr/>
        </p:nvSpPr>
        <p:spPr>
          <a:xfrm>
            <a:off x="6228184" y="2780928"/>
            <a:ext cx="792088" cy="144016"/>
          </a:xfrm>
          <a:prstGeom prst="rect">
            <a:avLst/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0" name="Google Shape;210;p19"/>
          <p:cNvSpPr txBox="1"/>
          <p:nvPr/>
        </p:nvSpPr>
        <p:spPr>
          <a:xfrm>
            <a:off x="1619672" y="4365104"/>
            <a:ext cx="1584176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Evaluación de calidad diagnóstica</a:t>
            </a:r>
            <a:endParaRPr b="1"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1" name="Google Shape;211;p19"/>
          <p:cNvSpPr txBox="1"/>
          <p:nvPr/>
        </p:nvSpPr>
        <p:spPr>
          <a:xfrm>
            <a:off x="3203848" y="4365104"/>
            <a:ext cx="1779561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Diagnóstico radiográfico</a:t>
            </a:r>
            <a:endParaRPr b="1"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2699792" y="5445224"/>
            <a:ext cx="259228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Recomendaciones</a:t>
            </a:r>
            <a:endParaRPr b="1"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2699792" y="6309320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MX" sz="1800">
                <a:solidFill>
                  <a:schemeClr val="dk1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Imágenes asociadas</a:t>
            </a:r>
            <a:endParaRPr b="1" sz="1800">
              <a:solidFill>
                <a:schemeClr val="dk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4" name="Google Shape;214;p19"/>
          <p:cNvSpPr/>
          <p:nvPr/>
        </p:nvSpPr>
        <p:spPr>
          <a:xfrm>
            <a:off x="2195736" y="4005064"/>
            <a:ext cx="504056" cy="360040"/>
          </a:xfrm>
          <a:prstGeom prst="up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4537890" y="4241335"/>
            <a:ext cx="360040" cy="2160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acultad de Medicina Veterinaria y Zootecnia // UNAM" id="93" name="Google Shape;93;p2"/>
          <p:cNvSpPr/>
          <p:nvPr/>
        </p:nvSpPr>
        <p:spPr>
          <a:xfrm>
            <a:off x="155575" y="-822325"/>
            <a:ext cx="1714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94" name="Google Shape;94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ANTECEDENTES 1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95" name="Google Shape;95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s-MX"/>
              <a:t>Para el funcionamiento adecuado de las secciones de radiología en los hospitales, se requiere de un sistema de información radiológica (RIS por sus siglas en inglés).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s-MX"/>
              <a:t>Siendo Director de la FMVZ-UNAM el Dr. Francisco Trigo Tavera, se le propuso la adquisición de un RIS comercial.</a:t>
            </a:r>
            <a:endParaRPr b="1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Una de las radiografías del paciente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221" name="Google Shape;221;p20"/>
          <p:cNvPicPr preferRelativeResize="0"/>
          <p:nvPr/>
        </p:nvPicPr>
        <p:blipFill rotWithShape="1">
          <a:blip r:embed="rId3">
            <a:alphaModFix/>
          </a:blip>
          <a:srcRect b="7436" l="0" r="19793" t="2182"/>
          <a:stretch/>
        </p:blipFill>
        <p:spPr>
          <a:xfrm>
            <a:off x="827584" y="1679879"/>
            <a:ext cx="7560840" cy="4790194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0"/>
          <p:cNvSpPr/>
          <p:nvPr/>
        </p:nvSpPr>
        <p:spPr>
          <a:xfrm>
            <a:off x="3419872" y="5949280"/>
            <a:ext cx="1188132" cy="216024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COMANDOS PARA MANEJO DE LA IMAGEN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 b="8334" l="0" r="0" t="7340"/>
          <a:stretch/>
        </p:blipFill>
        <p:spPr>
          <a:xfrm>
            <a:off x="70915" y="1844824"/>
            <a:ext cx="9037589" cy="4860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ESPEJO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234" name="Google Shape;234;p22"/>
          <p:cNvPicPr preferRelativeResize="0"/>
          <p:nvPr/>
        </p:nvPicPr>
        <p:blipFill rotWithShape="1">
          <a:blip r:embed="rId3">
            <a:alphaModFix/>
          </a:blip>
          <a:srcRect b="7937" l="0" r="0" t="7738"/>
          <a:stretch/>
        </p:blipFill>
        <p:spPr>
          <a:xfrm>
            <a:off x="161569" y="1772816"/>
            <a:ext cx="8946935" cy="4241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NEGATIVO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 b="7531" l="0" r="2167" t="7539"/>
          <a:stretch/>
        </p:blipFill>
        <p:spPr>
          <a:xfrm>
            <a:off x="222415" y="1700808"/>
            <a:ext cx="8852077" cy="432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ALEJAMIENTO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246" name="Google Shape;246;p24"/>
          <p:cNvPicPr preferRelativeResize="0"/>
          <p:nvPr/>
        </p:nvPicPr>
        <p:blipFill rotWithShape="1">
          <a:blip r:embed="rId3">
            <a:alphaModFix/>
          </a:blip>
          <a:srcRect b="27130" l="0" r="33179" t="7738"/>
          <a:stretch/>
        </p:blipFill>
        <p:spPr>
          <a:xfrm>
            <a:off x="137953" y="1772816"/>
            <a:ext cx="8694057" cy="4764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ACERCAMIENTO</a:t>
            </a:r>
            <a:endParaRPr b="1">
              <a:solidFill>
                <a:srgbClr val="FFC000"/>
              </a:solidFill>
            </a:endParaRPr>
          </a:p>
        </p:txBody>
      </p:sp>
      <p:pic>
        <p:nvPicPr>
          <p:cNvPr id="252" name="Google Shape;252;p25"/>
          <p:cNvPicPr preferRelativeResize="0"/>
          <p:nvPr/>
        </p:nvPicPr>
        <p:blipFill rotWithShape="1">
          <a:blip r:embed="rId3">
            <a:alphaModFix/>
          </a:blip>
          <a:srcRect b="7870" l="1338" r="14550" t="8333"/>
          <a:stretch/>
        </p:blipFill>
        <p:spPr>
          <a:xfrm>
            <a:off x="179512" y="1412776"/>
            <a:ext cx="8870464" cy="4968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6"/>
          <p:cNvSpPr txBox="1"/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CONCLUSIONES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258" name="Google Shape;258;p26"/>
          <p:cNvSpPr txBox="1"/>
          <p:nvPr>
            <p:ph idx="1" type="body"/>
          </p:nvPr>
        </p:nvSpPr>
        <p:spPr>
          <a:xfrm>
            <a:off x="395536" y="1052736"/>
            <a:ext cx="8229600" cy="54726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s-MX" sz="2400">
                <a:latin typeface="Bookman Old Style"/>
                <a:ea typeface="Bookman Old Style"/>
                <a:cs typeface="Bookman Old Style"/>
                <a:sym typeface="Bookman Old Style"/>
              </a:rPr>
              <a:t>El Sistema de información para mejorar la enseñanza y el servicio en la sección de imagenología del Hospital Veterinario de Especialidades de la FMVZ  creado  </a:t>
            </a:r>
            <a:r>
              <a:rPr b="1" lang="es-MX" sz="2400"/>
              <a:t>por medio del Programa de Apoyo a Proyectos para Innovar y Mejorar la Educación (</a:t>
            </a:r>
            <a:r>
              <a:rPr b="1" lang="es-MX" sz="240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PAPIME PE 207509</a:t>
            </a:r>
            <a:r>
              <a:rPr b="1" lang="es-MX" sz="2400">
                <a:latin typeface="Bookman Old Style"/>
                <a:ea typeface="Bookman Old Style"/>
                <a:cs typeface="Bookman Old Style"/>
                <a:sym typeface="Bookman Old Style"/>
              </a:rPr>
              <a:t>) ha cumplido, durante los últimos 10 años, con los objetivos para los cuales fue creado.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</a:pPr>
            <a:r>
              <a:rPr b="1" lang="es-MX" sz="2400">
                <a:latin typeface="Bookman Old Style"/>
                <a:ea typeface="Bookman Old Style"/>
                <a:cs typeface="Bookman Old Style"/>
                <a:sym typeface="Bookman Old Style"/>
              </a:rPr>
              <a:t>Ha sido utilizado por los académicos y por los alumnos de licenciatura y posgrado de los diferentes programas ofrecidos por el Departamento de Medicina, Cirugía y Zootecnia para Pequeñas Especies de la FMVZ UNAM.</a:t>
            </a:r>
            <a:endParaRPr sz="2400"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b="1" sz="2400"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ts val="2400"/>
              <a:buNone/>
            </a:pPr>
            <a:br>
              <a:rPr b="1" lang="es-MX" sz="2400">
                <a:solidFill>
                  <a:srgbClr val="FFC000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acultad de Medicina Veterinaria y Zootecnia // UNAM" id="100" name="Google Shape;100;p3"/>
          <p:cNvSpPr/>
          <p:nvPr/>
        </p:nvSpPr>
        <p:spPr>
          <a:xfrm>
            <a:off x="155575" y="-822325"/>
            <a:ext cx="1714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1" name="Google Shape;101;p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ANTECEDENTES 2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02" name="Google Shape;102;p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Char char="•"/>
            </a:pPr>
            <a:r>
              <a:rPr b="1" lang="es-MX"/>
              <a:t>El Dr. Trigo propuso que por medio de un PAPIME, en uun proyecto conjunto entre los departamentos de cómputo y de pequeñas especies, se diseñara un RIS a la medida de las necesidades de la Sección de Imagenología del Hospital Veterinario de Especialidades-UNAM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Facultad de Medicina Veterinaria y Zootecnia // UNAM" id="107" name="Google Shape;107;p4"/>
          <p:cNvSpPr/>
          <p:nvPr/>
        </p:nvSpPr>
        <p:spPr>
          <a:xfrm>
            <a:off x="155575" y="-822325"/>
            <a:ext cx="1714500" cy="17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sp>
        <p:nvSpPr>
          <p:cNvPr id="108" name="Google Shape;10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ANTECEDENTES 3</a:t>
            </a:r>
            <a:endParaRPr b="1">
              <a:solidFill>
                <a:srgbClr val="FFC000"/>
              </a:solidFill>
            </a:endParaRPr>
          </a:p>
        </p:txBody>
      </p:sp>
      <p:sp>
        <p:nvSpPr>
          <p:cNvPr id="109" name="Google Shape;10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b="1" lang="es-MX"/>
              <a:t>El proyecto se aprobó en abril de 2009 y finalizó en septiembre de 2011.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b="1" lang="es-MX"/>
              <a:t>Empezó a funcionar en noviembre de 2010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b="1" lang="es-MX"/>
              <a:t>Actualmente se localiza en la página</a:t>
            </a:r>
            <a:endParaRPr/>
          </a:p>
          <a:p>
            <a:pPr indent="-342900" lvl="0" marL="342900" rtl="0" algn="l">
              <a:spcBef>
                <a:spcPts val="518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s-MX" sz="2800" u="sng">
                <a:solidFill>
                  <a:schemeClr val="hlink"/>
                </a:solidFill>
                <a:hlinkClick r:id="rId3"/>
              </a:rPr>
              <a:t>https://intranet2.fmvz.unam.mx/imagenología</a:t>
            </a:r>
            <a:endParaRPr sz="2800"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lt1"/>
              </a:buClr>
              <a:buSzPct val="100000"/>
              <a:buChar char="•"/>
            </a:pPr>
            <a:r>
              <a:rPr lang="es-MX"/>
              <a:t> </a:t>
            </a:r>
            <a:r>
              <a:rPr b="1" lang="es-MX"/>
              <a:t>Contiene los estudios radiográficos, los informes escritos y la libreta de citas; con los debidos accesos, todo este material se puede consultar en el intranet de la FMVZ-UNAM</a:t>
            </a:r>
            <a:endParaRPr b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5"/>
          <p:cNvPicPr preferRelativeResize="0"/>
          <p:nvPr/>
        </p:nvPicPr>
        <p:blipFill rotWithShape="1">
          <a:blip r:embed="rId3">
            <a:alphaModFix/>
          </a:blip>
          <a:srcRect b="43642" l="14948" r="21327" t="4961"/>
          <a:stretch/>
        </p:blipFill>
        <p:spPr>
          <a:xfrm>
            <a:off x="107504" y="2636912"/>
            <a:ext cx="8892691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PÁGINA DE INICIO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6"/>
          <p:cNvPicPr preferRelativeResize="0"/>
          <p:nvPr/>
        </p:nvPicPr>
        <p:blipFill rotWithShape="1">
          <a:blip r:embed="rId3">
            <a:alphaModFix/>
          </a:blip>
          <a:srcRect b="37579" l="14724" r="22359" t="4564"/>
          <a:stretch/>
        </p:blipFill>
        <p:spPr>
          <a:xfrm>
            <a:off x="395536" y="2492896"/>
            <a:ext cx="8186057" cy="423228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INGRESO AL SISTEMA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7"/>
          <p:cNvPicPr preferRelativeResize="0"/>
          <p:nvPr/>
        </p:nvPicPr>
        <p:blipFill rotWithShape="1">
          <a:blip r:embed="rId3">
            <a:alphaModFix/>
          </a:blip>
          <a:srcRect b="25782" l="14613" r="15896" t="6225"/>
          <a:stretch/>
        </p:blipFill>
        <p:spPr>
          <a:xfrm>
            <a:off x="0" y="1772816"/>
            <a:ext cx="9041610" cy="4973782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ts val="44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TAREAS A REALIZAR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8"/>
          <p:cNvPicPr preferRelativeResize="0"/>
          <p:nvPr/>
        </p:nvPicPr>
        <p:blipFill rotWithShape="1">
          <a:blip r:embed="rId3">
            <a:alphaModFix/>
          </a:blip>
          <a:srcRect b="38825" l="14279" r="16272" t="4762"/>
          <a:stretch/>
        </p:blipFill>
        <p:spPr>
          <a:xfrm>
            <a:off x="87288" y="2704605"/>
            <a:ext cx="9036140" cy="4126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SELECCIÓN TIPO DE PACIENTE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9"/>
          <p:cNvPicPr preferRelativeResize="0"/>
          <p:nvPr/>
        </p:nvPicPr>
        <p:blipFill rotWithShape="1">
          <a:blip r:embed="rId3">
            <a:alphaModFix/>
          </a:blip>
          <a:srcRect b="10039" l="20824" r="23592" t="15456"/>
          <a:stretch/>
        </p:blipFill>
        <p:spPr>
          <a:xfrm>
            <a:off x="940327" y="1381944"/>
            <a:ext cx="7232073" cy="545016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100000"/>
              <a:buFont typeface="Bookman Old Style"/>
              <a:buNone/>
            </a:pPr>
            <a:r>
              <a:rPr b="1" lang="es-MX">
                <a:solidFill>
                  <a:srgbClr val="FFC000"/>
                </a:solidFill>
              </a:rPr>
              <a:t>ENTRADA DATOS PARA CITA</a:t>
            </a:r>
            <a:endParaRPr b="1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2021-05-19T00:16:27Z</dcterms:created>
  <dc:creator>Dra Rosy</dc:creator>
</cp:coreProperties>
</file>